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FFFF"/>
    <a:srgbClr val="FF0000"/>
    <a:srgbClr val="FFFF66"/>
    <a:srgbClr val="FF0066"/>
    <a:srgbClr val="CC3300"/>
    <a:srgbClr val="CC66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DEE36B-2793-43C8-9918-B73F125FF2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98138-5965-4483-82DB-E85E78EC2A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4E221A-5AFD-48A7-B163-2EC5CE8809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2BE7B8-CC4B-448F-97EF-09FDD2DAAB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1649B7-9581-4502-AFAC-2055D5E1F8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62CDF8-7EFB-4F97-BFCF-02B95B472D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26507C4-C016-4646-AE04-59D352FAC6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26A1BC-9023-4EB8-8FAF-1B80B04720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71C714-8228-4735-8AA5-CB958503DC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6265E6-EEE0-411F-905A-E2425BBB24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D346F9-DE76-49A7-83DE-DC542226DC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0837686-46B1-4936-936C-B3A3B87149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2209800" y="1371600"/>
            <a:ext cx="5181600" cy="1295400"/>
          </a:xfrm>
          <a:prstGeom prst="rect">
            <a:avLst/>
          </a:prstGeom>
        </p:spPr>
        <p:txBody>
          <a:bodyPr wrap="none" fromWordArt="1">
            <a:prstTxWarp prst="textPlain">
              <a:avLst>
                <a:gd name="adj" fmla="val 50000"/>
              </a:avLst>
            </a:prstTxWarp>
            <a:scene3d>
              <a:camera prst="legacyPerspectiveBottom"/>
              <a:lightRig rig="legacyFlat3" dir="t"/>
            </a:scene3d>
            <a:sp3d extrusionH="1801800" prstMaterial="legacyMatte">
              <a:extrusionClr>
                <a:srgbClr val="66FF33"/>
              </a:extrusionClr>
            </a:sp3d>
          </a:bodyPr>
          <a:lstStyle/>
          <a:p>
            <a:pPr algn="ctr"/>
            <a:r>
              <a:rPr lang="en-US" sz="3600" kern="10">
                <a:ln w="9525">
                  <a:round/>
                  <a:headEnd/>
                  <a:tailEnd/>
                </a:ln>
                <a:solidFill>
                  <a:srgbClr val="FF0000"/>
                </a:solidFill>
                <a:latin typeface="Arial"/>
                <a:cs typeface="Arial"/>
              </a:rPr>
              <a:t>Môn : kể chuyện</a:t>
            </a:r>
          </a:p>
        </p:txBody>
      </p:sp>
      <p:sp>
        <p:nvSpPr>
          <p:cNvPr id="2054" name="Text Box 6"/>
          <p:cNvSpPr txBox="1">
            <a:spLocks noChangeArrowheads="1"/>
          </p:cNvSpPr>
          <p:nvPr/>
        </p:nvSpPr>
        <p:spPr bwMode="auto">
          <a:xfrm>
            <a:off x="3581400" y="2819400"/>
            <a:ext cx="2057400" cy="650875"/>
          </a:xfrm>
          <a:prstGeom prst="rect">
            <a:avLst/>
          </a:prstGeom>
          <a:noFill/>
          <a:ln w="9525">
            <a:solidFill>
              <a:srgbClr val="CC3300"/>
            </a:solidFill>
            <a:miter lim="800000"/>
            <a:headEnd/>
            <a:tailEnd/>
          </a:ln>
        </p:spPr>
        <p:txBody>
          <a:bodyPr>
            <a:spAutoFit/>
          </a:bodyPr>
          <a:lstStyle/>
          <a:p>
            <a:pPr>
              <a:spcBef>
                <a:spcPct val="50000"/>
              </a:spcBef>
            </a:pPr>
            <a:r>
              <a:rPr lang="en-US" sz="3600">
                <a:solidFill>
                  <a:srgbClr val="CC6600"/>
                </a:solidFill>
              </a:rPr>
              <a:t>Tuần 16</a:t>
            </a:r>
          </a:p>
        </p:txBody>
      </p:sp>
      <p:sp>
        <p:nvSpPr>
          <p:cNvPr id="2056" name="Text Box 8"/>
          <p:cNvSpPr txBox="1">
            <a:spLocks noChangeArrowheads="1"/>
          </p:cNvSpPr>
          <p:nvPr/>
        </p:nvSpPr>
        <p:spPr bwMode="auto">
          <a:xfrm>
            <a:off x="228600" y="3810000"/>
            <a:ext cx="8610600" cy="1565275"/>
          </a:xfrm>
          <a:prstGeom prst="rect">
            <a:avLst/>
          </a:prstGeom>
          <a:solidFill>
            <a:srgbClr val="66FF33"/>
          </a:solidFill>
          <a:ln w="9525">
            <a:solidFill>
              <a:schemeClr val="bg1"/>
            </a:solidFill>
            <a:miter lim="800000"/>
            <a:headEnd/>
            <a:tailEnd/>
          </a:ln>
          <a:effectLst>
            <a:prstShdw prst="shdw13" dist="120483" dir="15093903">
              <a:srgbClr val="CC6600">
                <a:alpha val="50000"/>
              </a:srgbClr>
            </a:prstShdw>
          </a:effectLst>
        </p:spPr>
        <p:txBody>
          <a:bodyPr>
            <a:spAutoFit/>
          </a:bodyPr>
          <a:lstStyle/>
          <a:p>
            <a:pPr algn="ctr">
              <a:spcBef>
                <a:spcPct val="50000"/>
              </a:spcBef>
            </a:pPr>
            <a:r>
              <a:rPr lang="en-US"/>
              <a:t> </a:t>
            </a:r>
            <a:r>
              <a:rPr lang="en-US" i="1"/>
              <a:t>Kể chuyện được chứng kiến hoặc tham gia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 from="(-#ppt_w/2)" to="(#ppt_x)" calcmode="lin" valueType="num">
                                      <p:cBhvr>
                                        <p:cTn id="7" dur="600" fill="hold">
                                          <p:stCondLst>
                                            <p:cond delay="0"/>
                                          </p:stCondLst>
                                        </p:cTn>
                                        <p:tgtEl>
                                          <p:spTgt spid="2052"/>
                                        </p:tgtEl>
                                        <p:attrNameLst>
                                          <p:attrName>ppt_x</p:attrName>
                                        </p:attrNameLst>
                                      </p:cBhvr>
                                    </p:anim>
                                    <p:anim from="0" to="-1.0" calcmode="lin" valueType="num">
                                      <p:cBhvr>
                                        <p:cTn id="8" dur="200" decel="50000" autoRev="1" fill="hold">
                                          <p:stCondLst>
                                            <p:cond delay="600"/>
                                          </p:stCondLst>
                                        </p:cTn>
                                        <p:tgtEl>
                                          <p:spTgt spid="2052"/>
                                        </p:tgtEl>
                                        <p:attrNameLst>
                                          <p:attrName>xshear</p:attrName>
                                        </p:attrNameLst>
                                      </p:cBhvr>
                                    </p:anim>
                                    <p:animScale>
                                      <p:cBhvr>
                                        <p:cTn id="9" dur="200" decel="100000" autoRev="1" fill="hold">
                                          <p:stCondLst>
                                            <p:cond delay="600"/>
                                          </p:stCondLst>
                                        </p:cTn>
                                        <p:tgtEl>
                                          <p:spTgt spid="2052"/>
                                        </p:tgtEl>
                                      </p:cBhvr>
                                      <p:from x="100000" y="100000"/>
                                      <p:to x="80000" y="100000"/>
                                    </p:animScale>
                                    <p:anim by="(#ppt_h/3+#ppt_w*0.1)" calcmode="lin" valueType="num">
                                      <p:cBhvr additive="sum">
                                        <p:cTn id="10" dur="200" decel="100000" autoRev="1" fill="hold">
                                          <p:stCondLst>
                                            <p:cond delay="600"/>
                                          </p:stCondLst>
                                        </p:cTn>
                                        <p:tgtEl>
                                          <p:spTgt spid="2052"/>
                                        </p:tgtEl>
                                        <p:attrNameLst>
                                          <p:attrName>ppt_x</p:attrName>
                                        </p:attrNameLst>
                                      </p:cBhvr>
                                    </p:anim>
                                  </p:childTnLst>
                                </p:cTn>
                              </p:par>
                            </p:childTnLst>
                          </p:cTn>
                        </p:par>
                        <p:par>
                          <p:cTn id="11" fill="hold" nodeType="afterGroup">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2054"/>
                                        </p:tgtEl>
                                        <p:attrNameLst>
                                          <p:attrName>style.visibility</p:attrName>
                                        </p:attrNameLst>
                                      </p:cBhvr>
                                      <p:to>
                                        <p:strVal val="visible"/>
                                      </p:to>
                                    </p:set>
                                    <p:anim from="(-#ppt_w/2)" to="(#ppt_x)" calcmode="lin" valueType="num">
                                      <p:cBhvr>
                                        <p:cTn id="14" dur="600" fill="hold">
                                          <p:stCondLst>
                                            <p:cond delay="0"/>
                                          </p:stCondLst>
                                        </p:cTn>
                                        <p:tgtEl>
                                          <p:spTgt spid="2054"/>
                                        </p:tgtEl>
                                        <p:attrNameLst>
                                          <p:attrName>ppt_x</p:attrName>
                                        </p:attrNameLst>
                                      </p:cBhvr>
                                    </p:anim>
                                    <p:anim from="0" to="-1.0" calcmode="lin" valueType="num">
                                      <p:cBhvr>
                                        <p:cTn id="15" dur="200" decel="50000" autoRev="1" fill="hold">
                                          <p:stCondLst>
                                            <p:cond delay="600"/>
                                          </p:stCondLst>
                                        </p:cTn>
                                        <p:tgtEl>
                                          <p:spTgt spid="2054"/>
                                        </p:tgtEl>
                                        <p:attrNameLst>
                                          <p:attrName>xshear</p:attrName>
                                        </p:attrNameLst>
                                      </p:cBhvr>
                                    </p:anim>
                                    <p:animScale>
                                      <p:cBhvr>
                                        <p:cTn id="16" dur="200" decel="100000" autoRev="1" fill="hold">
                                          <p:stCondLst>
                                            <p:cond delay="600"/>
                                          </p:stCondLst>
                                        </p:cTn>
                                        <p:tgtEl>
                                          <p:spTgt spid="2054"/>
                                        </p:tgtEl>
                                      </p:cBhvr>
                                      <p:from x="100000" y="100000"/>
                                      <p:to x="80000" y="100000"/>
                                    </p:animScale>
                                    <p:anim by="(#ppt_h/3+#ppt_w*0.1)" calcmode="lin" valueType="num">
                                      <p:cBhvr additive="sum">
                                        <p:cTn id="17" dur="200" decel="100000" autoRev="1" fill="hold">
                                          <p:stCondLst>
                                            <p:cond delay="600"/>
                                          </p:stCondLst>
                                        </p:cTn>
                                        <p:tgtEl>
                                          <p:spTgt spid="2054"/>
                                        </p:tgtEl>
                                        <p:attrNameLst>
                                          <p:attrName>ppt_x</p:attrName>
                                        </p:attrNameLst>
                                      </p:cBhvr>
                                    </p:anim>
                                  </p:childTnLst>
                                </p:cTn>
                              </p:par>
                            </p:childTnLst>
                          </p:cTn>
                        </p:par>
                        <p:par>
                          <p:cTn id="18" fill="hold" nodeType="afterGroup">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2056"/>
                                        </p:tgtEl>
                                        <p:attrNameLst>
                                          <p:attrName>style.visibility</p:attrName>
                                        </p:attrNameLst>
                                      </p:cBhvr>
                                      <p:to>
                                        <p:strVal val="visible"/>
                                      </p:to>
                                    </p:set>
                                    <p:anim from="(-#ppt_w/2)" to="(#ppt_x)" calcmode="lin" valueType="num">
                                      <p:cBhvr>
                                        <p:cTn id="21" dur="600" fill="hold">
                                          <p:stCondLst>
                                            <p:cond delay="0"/>
                                          </p:stCondLst>
                                        </p:cTn>
                                        <p:tgtEl>
                                          <p:spTgt spid="2056"/>
                                        </p:tgtEl>
                                        <p:attrNameLst>
                                          <p:attrName>ppt_x</p:attrName>
                                        </p:attrNameLst>
                                      </p:cBhvr>
                                    </p:anim>
                                    <p:anim from="0" to="-1.0" calcmode="lin" valueType="num">
                                      <p:cBhvr>
                                        <p:cTn id="22" dur="200" decel="50000" autoRev="1" fill="hold">
                                          <p:stCondLst>
                                            <p:cond delay="600"/>
                                          </p:stCondLst>
                                        </p:cTn>
                                        <p:tgtEl>
                                          <p:spTgt spid="2056"/>
                                        </p:tgtEl>
                                        <p:attrNameLst>
                                          <p:attrName>xshear</p:attrName>
                                        </p:attrNameLst>
                                      </p:cBhvr>
                                    </p:anim>
                                    <p:animScale>
                                      <p:cBhvr>
                                        <p:cTn id="23" dur="200" decel="100000" autoRev="1" fill="hold">
                                          <p:stCondLst>
                                            <p:cond delay="600"/>
                                          </p:stCondLst>
                                        </p:cTn>
                                        <p:tgtEl>
                                          <p:spTgt spid="2056"/>
                                        </p:tgtEl>
                                      </p:cBhvr>
                                      <p:from x="100000" y="100000"/>
                                      <p:to x="80000" y="100000"/>
                                    </p:animScale>
                                    <p:anim by="(#ppt_h/3+#ppt_w*0.1)" calcmode="lin" valueType="num">
                                      <p:cBhvr additive="sum">
                                        <p:cTn id="24" dur="200" decel="100000" autoRev="1" fill="hold">
                                          <p:stCondLst>
                                            <p:cond delay="600"/>
                                          </p:stCondLst>
                                        </p:cTn>
                                        <p:tgtEl>
                                          <p:spTgt spid="205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4" grpId="0" animBg="1"/>
      <p:bldP spid="2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457200" y="381000"/>
            <a:ext cx="4648200" cy="823913"/>
          </a:xfrm>
          <a:prstGeom prst="rect">
            <a:avLst/>
          </a:prstGeom>
          <a:noFill/>
          <a:ln w="9525">
            <a:noFill/>
            <a:miter lim="800000"/>
            <a:headEnd/>
            <a:tailEnd/>
          </a:ln>
        </p:spPr>
        <p:txBody>
          <a:bodyPr>
            <a:spAutoFit/>
          </a:bodyPr>
          <a:lstStyle/>
          <a:p>
            <a:pPr>
              <a:spcBef>
                <a:spcPct val="50000"/>
              </a:spcBef>
            </a:pPr>
            <a:r>
              <a:rPr lang="en-US" i="1" u="sng"/>
              <a:t>Kiểm tra bài cũ</a:t>
            </a:r>
            <a:r>
              <a:rPr lang="en-US"/>
              <a:t> :</a:t>
            </a:r>
          </a:p>
        </p:txBody>
      </p:sp>
      <p:sp>
        <p:nvSpPr>
          <p:cNvPr id="3078" name="AutoShape 6"/>
          <p:cNvSpPr>
            <a:spLocks noChangeArrowheads="1"/>
          </p:cNvSpPr>
          <p:nvPr/>
        </p:nvSpPr>
        <p:spPr bwMode="auto">
          <a:xfrm>
            <a:off x="228600" y="1600200"/>
            <a:ext cx="8686800" cy="3962400"/>
          </a:xfrm>
          <a:prstGeom prst="flowChartDecision">
            <a:avLst/>
          </a:prstGeom>
          <a:solidFill>
            <a:srgbClr val="FFFF66"/>
          </a:solidFill>
          <a:ln w="9525">
            <a:solidFill>
              <a:schemeClr val="bg1"/>
            </a:solidFill>
            <a:miter lim="800000"/>
            <a:headEnd/>
            <a:tailEnd/>
          </a:ln>
          <a:effectLst>
            <a:prstShdw prst="shdw13" dist="231753" dir="5967739">
              <a:srgbClr val="FF0066">
                <a:alpha val="50000"/>
              </a:srgbClr>
            </a:prstShdw>
          </a:effectLst>
        </p:spPr>
        <p:txBody>
          <a:bodyPr wrap="none" anchor="ctr"/>
          <a:lstStyle/>
          <a:p>
            <a:pPr algn="ctr"/>
            <a:r>
              <a:rPr lang="en-US" i="1">
                <a:solidFill>
                  <a:srgbClr val="FF0066"/>
                </a:solidFill>
              </a:rPr>
              <a:t>Kể chuyện đã nghe</a:t>
            </a:r>
          </a:p>
          <a:p>
            <a:pPr algn="ctr"/>
            <a:r>
              <a:rPr lang="en-US" i="1">
                <a:solidFill>
                  <a:srgbClr val="FF0066"/>
                </a:solidFill>
              </a:rPr>
              <a:t>đã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edge">
                                      <p:cBhvr>
                                        <p:cTn id="7" dur="20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 from="(-#ppt_w/2)" to="(#ppt_x)" calcmode="lin" valueType="num">
                                      <p:cBhvr>
                                        <p:cTn id="12" dur="600" fill="hold">
                                          <p:stCondLst>
                                            <p:cond delay="0"/>
                                          </p:stCondLst>
                                        </p:cTn>
                                        <p:tgtEl>
                                          <p:spTgt spid="3078"/>
                                        </p:tgtEl>
                                        <p:attrNameLst>
                                          <p:attrName>ppt_x</p:attrName>
                                        </p:attrNameLst>
                                      </p:cBhvr>
                                    </p:anim>
                                    <p:anim from="0" to="-1.0" calcmode="lin" valueType="num">
                                      <p:cBhvr>
                                        <p:cTn id="13" dur="200" decel="50000" autoRev="1" fill="hold">
                                          <p:stCondLst>
                                            <p:cond delay="600"/>
                                          </p:stCondLst>
                                        </p:cTn>
                                        <p:tgtEl>
                                          <p:spTgt spid="3078"/>
                                        </p:tgtEl>
                                        <p:attrNameLst>
                                          <p:attrName>xshear</p:attrName>
                                        </p:attrNameLst>
                                      </p:cBhvr>
                                    </p:anim>
                                    <p:animScale>
                                      <p:cBhvr>
                                        <p:cTn id="14" dur="200" decel="100000" autoRev="1" fill="hold">
                                          <p:stCondLst>
                                            <p:cond delay="600"/>
                                          </p:stCondLst>
                                        </p:cTn>
                                        <p:tgtEl>
                                          <p:spTgt spid="3078"/>
                                        </p:tgtEl>
                                      </p:cBhvr>
                                      <p:from x="100000" y="100000"/>
                                      <p:to x="80000" y="100000"/>
                                    </p:animScale>
                                    <p:anim by="(#ppt_h/3+#ppt_w*0.1)" calcmode="lin" valueType="num">
                                      <p:cBhvr additive="sum">
                                        <p:cTn id="15" dur="200" decel="100000" autoRev="1" fill="hold">
                                          <p:stCondLst>
                                            <p:cond delay="600"/>
                                          </p:stCondLst>
                                        </p:cTn>
                                        <p:tgtEl>
                                          <p:spTgt spid="307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0" y="-152400"/>
            <a:ext cx="9144000" cy="1465263"/>
          </a:xfrm>
          <a:prstGeom prst="rect">
            <a:avLst/>
          </a:prstGeom>
          <a:noFill/>
          <a:ln w="9525">
            <a:noFill/>
            <a:miter lim="800000"/>
            <a:headEnd/>
            <a:tailEnd/>
          </a:ln>
        </p:spPr>
        <p:txBody>
          <a:bodyPr>
            <a:spAutoFit/>
          </a:bodyPr>
          <a:lstStyle/>
          <a:p>
            <a:pPr algn="ctr">
              <a:spcBef>
                <a:spcPct val="50000"/>
              </a:spcBef>
            </a:pPr>
            <a:r>
              <a:rPr lang="en-US" sz="3600"/>
              <a:t> </a:t>
            </a:r>
          </a:p>
          <a:p>
            <a:pPr algn="ctr">
              <a:spcBef>
                <a:spcPct val="50000"/>
              </a:spcBef>
            </a:pPr>
            <a:r>
              <a:rPr lang="en-US" sz="3600" b="1" u="sng"/>
              <a:t>Kể chuyện</a:t>
            </a:r>
          </a:p>
        </p:txBody>
      </p:sp>
      <p:sp>
        <p:nvSpPr>
          <p:cNvPr id="4101" name="WordArt 5"/>
          <p:cNvSpPr>
            <a:spLocks noChangeArrowheads="1" noChangeShapeType="1" noTextEdit="1"/>
          </p:cNvSpPr>
          <p:nvPr/>
        </p:nvSpPr>
        <p:spPr bwMode="auto">
          <a:xfrm>
            <a:off x="152400" y="1219200"/>
            <a:ext cx="8839200" cy="1295400"/>
          </a:xfrm>
          <a:prstGeom prst="rect">
            <a:avLst/>
          </a:prstGeom>
        </p:spPr>
        <p:txBody>
          <a:bodyPr wrap="none" fromWordArt="1">
            <a:prstTxWarp prst="textPlain">
              <a:avLst>
                <a:gd name="adj" fmla="val 50000"/>
              </a:avLst>
            </a:prstTxWarp>
            <a:scene3d>
              <a:camera prst="legacyPerspectiveBottom"/>
              <a:lightRig rig="legacyFlat3" dir="t"/>
            </a:scene3d>
            <a:sp3d extrusionH="481000" prstMaterial="legacyMatte">
              <a:extrusionClr>
                <a:srgbClr val="FFFF66"/>
              </a:extrusionClr>
            </a:sp3d>
          </a:bodyPr>
          <a:lstStyle/>
          <a:p>
            <a:pPr algn="ctr"/>
            <a:r>
              <a:rPr lang="vi-VN" sz="3600" kern="10">
                <a:ln w="9525">
                  <a:round/>
                  <a:headEnd/>
                  <a:tailEnd/>
                </a:ln>
                <a:solidFill>
                  <a:srgbClr val="FF0000"/>
                </a:solidFill>
                <a:latin typeface="Arial"/>
                <a:cs typeface="Arial"/>
              </a:rPr>
              <a:t>Kể chuyện được chứng kiến hoặc tham gia</a:t>
            </a:r>
            <a:endParaRPr lang="en-US" sz="3600" kern="10">
              <a:ln w="9525">
                <a:round/>
                <a:headEnd/>
                <a:tailEnd/>
              </a:ln>
              <a:solidFill>
                <a:srgbClr val="FF0000"/>
              </a:solidFill>
              <a:latin typeface="Arial"/>
              <a:cs typeface="Arial"/>
            </a:endParaRPr>
          </a:p>
        </p:txBody>
      </p:sp>
      <p:sp>
        <p:nvSpPr>
          <p:cNvPr id="4102" name="Text Box 6"/>
          <p:cNvSpPr txBox="1">
            <a:spLocks noChangeArrowheads="1"/>
          </p:cNvSpPr>
          <p:nvPr/>
        </p:nvSpPr>
        <p:spPr bwMode="auto">
          <a:xfrm>
            <a:off x="152400" y="457200"/>
            <a:ext cx="2209800" cy="823913"/>
          </a:xfrm>
          <a:prstGeom prst="rect">
            <a:avLst/>
          </a:prstGeom>
          <a:noFill/>
          <a:ln w="9525">
            <a:noFill/>
            <a:miter lim="800000"/>
            <a:headEnd/>
            <a:tailEnd/>
          </a:ln>
        </p:spPr>
        <p:txBody>
          <a:bodyPr>
            <a:spAutoFit/>
          </a:bodyPr>
          <a:lstStyle/>
          <a:p>
            <a:pPr>
              <a:spcBef>
                <a:spcPct val="50000"/>
              </a:spcBef>
            </a:pPr>
            <a:r>
              <a:rPr lang="en-US">
                <a:solidFill>
                  <a:srgbClr val="FF0066"/>
                </a:solidFill>
              </a:rPr>
              <a:t>S/158</a:t>
            </a:r>
          </a:p>
        </p:txBody>
      </p:sp>
      <p:sp>
        <p:nvSpPr>
          <p:cNvPr id="4103" name="Text Box 7"/>
          <p:cNvSpPr txBox="1">
            <a:spLocks noChangeArrowheads="1"/>
          </p:cNvSpPr>
          <p:nvPr/>
        </p:nvSpPr>
        <p:spPr bwMode="auto">
          <a:xfrm>
            <a:off x="228600" y="3198813"/>
            <a:ext cx="8686800" cy="2287587"/>
          </a:xfrm>
          <a:prstGeom prst="rect">
            <a:avLst/>
          </a:prstGeom>
          <a:solidFill>
            <a:srgbClr val="66FF33"/>
          </a:solidFill>
          <a:ln w="9525">
            <a:noFill/>
            <a:miter lim="800000"/>
            <a:headEnd/>
            <a:tailEnd/>
          </a:ln>
        </p:spPr>
        <p:txBody>
          <a:bodyPr>
            <a:spAutoFit/>
          </a:bodyPr>
          <a:lstStyle/>
          <a:p>
            <a:pPr>
              <a:spcBef>
                <a:spcPct val="50000"/>
              </a:spcBef>
            </a:pPr>
            <a:r>
              <a:rPr lang="en-US"/>
              <a:t>    </a:t>
            </a:r>
            <a:r>
              <a:rPr lang="en-US" i="1" u="sng"/>
              <a:t>Đề bài</a:t>
            </a:r>
            <a:r>
              <a:rPr lang="en-US"/>
              <a:t> : Kể một câu chuyện liên quan đến đồ chơi của em hoặc của các bạn xung quanh.</a:t>
            </a:r>
          </a:p>
        </p:txBody>
      </p:sp>
      <p:sp>
        <p:nvSpPr>
          <p:cNvPr id="4104" name="Line 8"/>
          <p:cNvSpPr>
            <a:spLocks noChangeShapeType="1"/>
          </p:cNvSpPr>
          <p:nvPr/>
        </p:nvSpPr>
        <p:spPr bwMode="auto">
          <a:xfrm>
            <a:off x="4191000" y="4648200"/>
            <a:ext cx="1981200" cy="0"/>
          </a:xfrm>
          <a:prstGeom prst="line">
            <a:avLst/>
          </a:prstGeom>
          <a:noFill/>
          <a:ln w="38100">
            <a:solidFill>
              <a:schemeClr val="tx1"/>
            </a:solidFill>
            <a:round/>
            <a:headEnd/>
            <a:tailEnd/>
          </a:ln>
        </p:spPr>
        <p:txBody>
          <a:bodyPr/>
          <a:lstStyle/>
          <a:p>
            <a:endParaRPr lang="en-US"/>
          </a:p>
        </p:txBody>
      </p:sp>
      <p:sp>
        <p:nvSpPr>
          <p:cNvPr id="4105" name="Line 9"/>
          <p:cNvSpPr>
            <a:spLocks noChangeShapeType="1"/>
          </p:cNvSpPr>
          <p:nvPr/>
        </p:nvSpPr>
        <p:spPr bwMode="auto">
          <a:xfrm>
            <a:off x="6400800" y="4648200"/>
            <a:ext cx="2057400" cy="0"/>
          </a:xfrm>
          <a:prstGeom prst="line">
            <a:avLst/>
          </a:prstGeom>
          <a:noFill/>
          <a:ln w="38100">
            <a:solidFill>
              <a:schemeClr val="tx1"/>
            </a:solidFill>
            <a:round/>
            <a:headEnd/>
            <a:tailEnd/>
          </a:ln>
        </p:spPr>
        <p:txBody>
          <a:bodyPr/>
          <a:lstStyle/>
          <a:p>
            <a:endParaRPr lang="en-US"/>
          </a:p>
        </p:txBody>
      </p:sp>
      <p:sp>
        <p:nvSpPr>
          <p:cNvPr id="4106" name="Line 10"/>
          <p:cNvSpPr>
            <a:spLocks noChangeShapeType="1"/>
          </p:cNvSpPr>
          <p:nvPr/>
        </p:nvSpPr>
        <p:spPr bwMode="auto">
          <a:xfrm>
            <a:off x="1905000" y="5410200"/>
            <a:ext cx="3124200" cy="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checkerboard(across)">
                                      <p:cBhvr>
                                        <p:cTn id="7" dur="500"/>
                                        <p:tgtEl>
                                          <p:spTgt spid="410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101"/>
                                        </p:tgtEl>
                                        <p:attrNameLst>
                                          <p:attrName>style.visibility</p:attrName>
                                        </p:attrNameLst>
                                      </p:cBhvr>
                                      <p:to>
                                        <p:strVal val="visible"/>
                                      </p:to>
                                    </p:set>
                                    <p:animEffect transition="in" filter="checkerboard(across)">
                                      <p:cBhvr>
                                        <p:cTn id="10" dur="500"/>
                                        <p:tgtEl>
                                          <p:spTgt spid="410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wipe(down)">
                                      <p:cBhvr>
                                        <p:cTn id="15" dur="580">
                                          <p:stCondLst>
                                            <p:cond delay="0"/>
                                          </p:stCondLst>
                                        </p:cTn>
                                        <p:tgtEl>
                                          <p:spTgt spid="4102"/>
                                        </p:tgtEl>
                                      </p:cBhvr>
                                    </p:animEffect>
                                    <p:anim calcmode="lin" valueType="num">
                                      <p:cBhvr>
                                        <p:cTn id="16" dur="1822" tmFilter="0,0; 0.14,0.36; 0.43,0.73; 0.71,0.91; 1.0,1.0">
                                          <p:stCondLst>
                                            <p:cond delay="0"/>
                                          </p:stCondLst>
                                        </p:cTn>
                                        <p:tgtEl>
                                          <p:spTgt spid="410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10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10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10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102"/>
                                        </p:tgtEl>
                                        <p:attrNameLst>
                                          <p:attrName>ppt_y</p:attrName>
                                        </p:attrNameLst>
                                      </p:cBhvr>
                                      <p:tavLst>
                                        <p:tav tm="0" fmla="#ppt_y-sin(pi*$)/81">
                                          <p:val>
                                            <p:fltVal val="0"/>
                                          </p:val>
                                        </p:tav>
                                        <p:tav tm="100000">
                                          <p:val>
                                            <p:fltVal val="1"/>
                                          </p:val>
                                        </p:tav>
                                      </p:tavLst>
                                    </p:anim>
                                    <p:animScale>
                                      <p:cBhvr>
                                        <p:cTn id="21" dur="26">
                                          <p:stCondLst>
                                            <p:cond delay="650"/>
                                          </p:stCondLst>
                                        </p:cTn>
                                        <p:tgtEl>
                                          <p:spTgt spid="4102"/>
                                        </p:tgtEl>
                                      </p:cBhvr>
                                      <p:to x="100000" y="60000"/>
                                    </p:animScale>
                                    <p:animScale>
                                      <p:cBhvr>
                                        <p:cTn id="22" dur="166" decel="50000">
                                          <p:stCondLst>
                                            <p:cond delay="676"/>
                                          </p:stCondLst>
                                        </p:cTn>
                                        <p:tgtEl>
                                          <p:spTgt spid="4102"/>
                                        </p:tgtEl>
                                      </p:cBhvr>
                                      <p:to x="100000" y="100000"/>
                                    </p:animScale>
                                    <p:animScale>
                                      <p:cBhvr>
                                        <p:cTn id="23" dur="26">
                                          <p:stCondLst>
                                            <p:cond delay="1312"/>
                                          </p:stCondLst>
                                        </p:cTn>
                                        <p:tgtEl>
                                          <p:spTgt spid="4102"/>
                                        </p:tgtEl>
                                      </p:cBhvr>
                                      <p:to x="100000" y="80000"/>
                                    </p:animScale>
                                    <p:animScale>
                                      <p:cBhvr>
                                        <p:cTn id="24" dur="166" decel="50000">
                                          <p:stCondLst>
                                            <p:cond delay="1338"/>
                                          </p:stCondLst>
                                        </p:cTn>
                                        <p:tgtEl>
                                          <p:spTgt spid="4102"/>
                                        </p:tgtEl>
                                      </p:cBhvr>
                                      <p:to x="100000" y="100000"/>
                                    </p:animScale>
                                    <p:animScale>
                                      <p:cBhvr>
                                        <p:cTn id="25" dur="26">
                                          <p:stCondLst>
                                            <p:cond delay="1642"/>
                                          </p:stCondLst>
                                        </p:cTn>
                                        <p:tgtEl>
                                          <p:spTgt spid="4102"/>
                                        </p:tgtEl>
                                      </p:cBhvr>
                                      <p:to x="100000" y="90000"/>
                                    </p:animScale>
                                    <p:animScale>
                                      <p:cBhvr>
                                        <p:cTn id="26" dur="166" decel="50000">
                                          <p:stCondLst>
                                            <p:cond delay="1668"/>
                                          </p:stCondLst>
                                        </p:cTn>
                                        <p:tgtEl>
                                          <p:spTgt spid="4102"/>
                                        </p:tgtEl>
                                      </p:cBhvr>
                                      <p:to x="100000" y="100000"/>
                                    </p:animScale>
                                    <p:animScale>
                                      <p:cBhvr>
                                        <p:cTn id="27" dur="26">
                                          <p:stCondLst>
                                            <p:cond delay="1808"/>
                                          </p:stCondLst>
                                        </p:cTn>
                                        <p:tgtEl>
                                          <p:spTgt spid="4102"/>
                                        </p:tgtEl>
                                      </p:cBhvr>
                                      <p:to x="100000" y="95000"/>
                                    </p:animScale>
                                    <p:animScale>
                                      <p:cBhvr>
                                        <p:cTn id="28" dur="166" decel="50000">
                                          <p:stCondLst>
                                            <p:cond delay="1834"/>
                                          </p:stCondLst>
                                        </p:cTn>
                                        <p:tgtEl>
                                          <p:spTgt spid="4102"/>
                                        </p:tgtEl>
                                      </p:cBhvr>
                                      <p:to x="100000" y="100000"/>
                                    </p:animScale>
                                  </p:childTnLst>
                                </p:cTn>
                              </p:par>
                            </p:childTnLst>
                          </p:cTn>
                        </p:par>
                      </p:childTnLst>
                    </p:cTn>
                  </p:par>
                  <p:par>
                    <p:cTn id="29" fill="hold" nodeType="clickPar">
                      <p:stCondLst>
                        <p:cond delay="indefinite"/>
                      </p:stCondLst>
                      <p:childTnLst>
                        <p:par>
                          <p:cTn id="30" fill="hold" nodeType="withGroup">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4103"/>
                                        </p:tgtEl>
                                        <p:attrNameLst>
                                          <p:attrName>style.visibility</p:attrName>
                                        </p:attrNameLst>
                                      </p:cBhvr>
                                      <p:to>
                                        <p:strVal val="visible"/>
                                      </p:to>
                                    </p:set>
                                    <p:anim from="(-#ppt_w/2)" to="(#ppt_x)" calcmode="lin" valueType="num">
                                      <p:cBhvr>
                                        <p:cTn id="33" dur="600" fill="hold">
                                          <p:stCondLst>
                                            <p:cond delay="0"/>
                                          </p:stCondLst>
                                        </p:cTn>
                                        <p:tgtEl>
                                          <p:spTgt spid="4103"/>
                                        </p:tgtEl>
                                        <p:attrNameLst>
                                          <p:attrName>ppt_x</p:attrName>
                                        </p:attrNameLst>
                                      </p:cBhvr>
                                    </p:anim>
                                    <p:anim from="0" to="-1.0" calcmode="lin" valueType="num">
                                      <p:cBhvr>
                                        <p:cTn id="34" dur="200" decel="50000" autoRev="1" fill="hold">
                                          <p:stCondLst>
                                            <p:cond delay="600"/>
                                          </p:stCondLst>
                                        </p:cTn>
                                        <p:tgtEl>
                                          <p:spTgt spid="4103"/>
                                        </p:tgtEl>
                                        <p:attrNameLst>
                                          <p:attrName>xshear</p:attrName>
                                        </p:attrNameLst>
                                      </p:cBhvr>
                                    </p:anim>
                                    <p:animScale>
                                      <p:cBhvr>
                                        <p:cTn id="35" dur="200" decel="100000" autoRev="1" fill="hold">
                                          <p:stCondLst>
                                            <p:cond delay="600"/>
                                          </p:stCondLst>
                                        </p:cTn>
                                        <p:tgtEl>
                                          <p:spTgt spid="4103"/>
                                        </p:tgtEl>
                                      </p:cBhvr>
                                      <p:from x="100000" y="100000"/>
                                      <p:to x="80000" y="100000"/>
                                    </p:animScale>
                                    <p:anim by="(#ppt_h/3+#ppt_w*0.1)" calcmode="lin" valueType="num">
                                      <p:cBhvr additive="sum">
                                        <p:cTn id="36" dur="200" decel="100000" autoRev="1" fill="hold">
                                          <p:stCondLst>
                                            <p:cond delay="600"/>
                                          </p:stCondLst>
                                        </p:cTn>
                                        <p:tgtEl>
                                          <p:spTgt spid="4103"/>
                                        </p:tgtEl>
                                        <p:attrNameLst>
                                          <p:attrName>ppt_x</p:attrName>
                                        </p:attrNameLst>
                                      </p:cBhvr>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104"/>
                                        </p:tgtEl>
                                        <p:attrNameLst>
                                          <p:attrName>style.visibility</p:attrName>
                                        </p:attrNameLst>
                                      </p:cBhvr>
                                      <p:to>
                                        <p:strVal val="visible"/>
                                      </p:to>
                                    </p:set>
                                    <p:animEffect transition="in" filter="checkerboard(across)">
                                      <p:cBhvr>
                                        <p:cTn id="41" dur="500"/>
                                        <p:tgtEl>
                                          <p:spTgt spid="410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4105"/>
                                        </p:tgtEl>
                                        <p:attrNameLst>
                                          <p:attrName>style.visibility</p:attrName>
                                        </p:attrNameLst>
                                      </p:cBhvr>
                                      <p:to>
                                        <p:strVal val="visible"/>
                                      </p:to>
                                    </p:set>
                                    <p:animEffect transition="in" filter="checkerboard(across)">
                                      <p:cBhvr>
                                        <p:cTn id="46" dur="500"/>
                                        <p:tgtEl>
                                          <p:spTgt spid="41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106"/>
                                        </p:tgtEl>
                                        <p:attrNameLst>
                                          <p:attrName>style.visibility</p:attrName>
                                        </p:attrNameLst>
                                      </p:cBhvr>
                                      <p:to>
                                        <p:strVal val="visible"/>
                                      </p:to>
                                    </p:set>
                                    <p:animEffect transition="in" filter="checkerboard(across)">
                                      <p:cBhvr>
                                        <p:cTn id="51" dur="5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animBg="1"/>
      <p:bldP spid="4102" grpId="0"/>
      <p:bldP spid="4103" grpId="0" animBg="1"/>
      <p:bldP spid="4104" grpId="0" animBg="1"/>
      <p:bldP spid="4105" grpId="0" animBg="1"/>
      <p:bldP spid="41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1277938"/>
            <a:ext cx="9144000" cy="3751262"/>
          </a:xfrm>
          <a:prstGeom prst="rect">
            <a:avLst/>
          </a:prstGeom>
          <a:noFill/>
          <a:ln w="9525">
            <a:noFill/>
            <a:miter lim="800000"/>
            <a:headEnd/>
            <a:tailEnd/>
          </a:ln>
        </p:spPr>
        <p:txBody>
          <a:bodyPr>
            <a:spAutoFit/>
          </a:bodyPr>
          <a:lstStyle/>
          <a:p>
            <a:pPr>
              <a:spcBef>
                <a:spcPct val="50000"/>
              </a:spcBef>
            </a:pPr>
            <a:r>
              <a:rPr lang="en-US"/>
              <a:t>   *</a:t>
            </a:r>
            <a:r>
              <a:rPr lang="en-US" i="1" u="sng"/>
              <a:t>Chú ý</a:t>
            </a:r>
            <a:r>
              <a:rPr lang="en-US"/>
              <a:t> : Câu chuyện của mỗi em phải là chuyện có thực , nhân vật trong câu chuyện là em hoặc bạn bè. Lời kể giản dị, tự nhiên.</a:t>
            </a:r>
          </a:p>
        </p:txBody>
      </p:sp>
      <p:sp>
        <p:nvSpPr>
          <p:cNvPr id="5125" name="Text Box 5"/>
          <p:cNvSpPr txBox="1">
            <a:spLocks noChangeArrowheads="1"/>
          </p:cNvSpPr>
          <p:nvPr/>
        </p:nvSpPr>
        <p:spPr bwMode="auto">
          <a:xfrm>
            <a:off x="304800" y="304800"/>
            <a:ext cx="8458200" cy="823913"/>
          </a:xfrm>
          <a:prstGeom prst="rect">
            <a:avLst/>
          </a:prstGeom>
          <a:noFill/>
          <a:ln w="9525">
            <a:noFill/>
            <a:miter lim="800000"/>
            <a:headEnd/>
            <a:tailEnd/>
          </a:ln>
        </p:spPr>
        <p:txBody>
          <a:bodyPr>
            <a:spAutoFit/>
          </a:bodyPr>
          <a:lstStyle/>
          <a:p>
            <a:pPr>
              <a:spcBef>
                <a:spcPct val="50000"/>
              </a:spcBef>
            </a:pPr>
            <a:r>
              <a:rPr lang="en-US"/>
              <a:t>Học sinh đọc nối tiếp 3 gợi ý :</a:t>
            </a:r>
          </a:p>
        </p:txBody>
      </p:sp>
      <p:sp>
        <p:nvSpPr>
          <p:cNvPr id="5126" name="Text Box 6"/>
          <p:cNvSpPr txBox="1">
            <a:spLocks noChangeArrowheads="1"/>
          </p:cNvSpPr>
          <p:nvPr/>
        </p:nvSpPr>
        <p:spPr bwMode="auto">
          <a:xfrm>
            <a:off x="533400" y="1371600"/>
            <a:ext cx="8686800" cy="1555750"/>
          </a:xfrm>
          <a:prstGeom prst="rect">
            <a:avLst/>
          </a:prstGeom>
          <a:noFill/>
          <a:ln w="9525">
            <a:noFill/>
            <a:miter lim="800000"/>
            <a:headEnd/>
            <a:tailEnd/>
          </a:ln>
        </p:spPr>
        <p:txBody>
          <a:bodyPr>
            <a:spAutoFit/>
          </a:bodyPr>
          <a:lstStyle/>
          <a:p>
            <a:pPr>
              <a:spcBef>
                <a:spcPct val="50000"/>
              </a:spcBef>
            </a:pPr>
            <a:r>
              <a:rPr lang="en-US">
                <a:solidFill>
                  <a:schemeClr val="accent2"/>
                </a:solidFill>
              </a:rPr>
              <a:t>1</a:t>
            </a:r>
            <a:r>
              <a:rPr lang="en-US"/>
              <a:t>. Kể xem vì sao em có thứ đồ chơi mà em thích. </a:t>
            </a:r>
            <a:r>
              <a:rPr lang="en-US">
                <a:solidFill>
                  <a:srgbClr val="FF0066"/>
                </a:solidFill>
              </a:rPr>
              <a:t>M</a:t>
            </a:r>
            <a:r>
              <a:rPr lang="en-US"/>
              <a:t>…</a:t>
            </a:r>
          </a:p>
        </p:txBody>
      </p:sp>
      <p:sp>
        <p:nvSpPr>
          <p:cNvPr id="5127" name="Text Box 7"/>
          <p:cNvSpPr txBox="1">
            <a:spLocks noChangeArrowheads="1"/>
          </p:cNvSpPr>
          <p:nvPr/>
        </p:nvSpPr>
        <p:spPr bwMode="auto">
          <a:xfrm>
            <a:off x="152400" y="3276600"/>
            <a:ext cx="8763000" cy="1555750"/>
          </a:xfrm>
          <a:prstGeom prst="rect">
            <a:avLst/>
          </a:prstGeom>
          <a:noFill/>
          <a:ln w="9525">
            <a:noFill/>
            <a:miter lim="800000"/>
            <a:headEnd/>
            <a:tailEnd/>
          </a:ln>
        </p:spPr>
        <p:txBody>
          <a:bodyPr>
            <a:spAutoFit/>
          </a:bodyPr>
          <a:lstStyle/>
          <a:p>
            <a:pPr>
              <a:spcBef>
                <a:spcPct val="50000"/>
              </a:spcBef>
            </a:pPr>
            <a:r>
              <a:rPr lang="en-US"/>
              <a:t>   </a:t>
            </a:r>
            <a:r>
              <a:rPr lang="en-US">
                <a:solidFill>
                  <a:schemeClr val="accent2"/>
                </a:solidFill>
              </a:rPr>
              <a:t>2</a:t>
            </a:r>
            <a:r>
              <a:rPr lang="en-US"/>
              <a:t>. Kể về việc giữ gìn đồ chơi. </a:t>
            </a:r>
            <a:r>
              <a:rPr lang="en-US">
                <a:solidFill>
                  <a:srgbClr val="FF0066"/>
                </a:solidFill>
              </a:rPr>
              <a:t>M</a:t>
            </a:r>
            <a:r>
              <a:rPr lang="en-US"/>
              <a:t>…</a:t>
            </a:r>
          </a:p>
        </p:txBody>
      </p:sp>
      <p:sp>
        <p:nvSpPr>
          <p:cNvPr id="5128" name="Text Box 8"/>
          <p:cNvSpPr txBox="1">
            <a:spLocks noChangeArrowheads="1"/>
          </p:cNvSpPr>
          <p:nvPr/>
        </p:nvSpPr>
        <p:spPr bwMode="auto">
          <a:xfrm>
            <a:off x="0" y="5105400"/>
            <a:ext cx="8839200" cy="1555750"/>
          </a:xfrm>
          <a:prstGeom prst="rect">
            <a:avLst/>
          </a:prstGeom>
          <a:noFill/>
          <a:ln w="9525">
            <a:noFill/>
            <a:miter lim="800000"/>
            <a:headEnd/>
            <a:tailEnd/>
          </a:ln>
        </p:spPr>
        <p:txBody>
          <a:bodyPr>
            <a:spAutoFit/>
          </a:bodyPr>
          <a:lstStyle/>
          <a:p>
            <a:pPr>
              <a:spcBef>
                <a:spcPct val="50000"/>
              </a:spcBef>
            </a:pPr>
            <a:r>
              <a:rPr lang="en-US"/>
              <a:t>  </a:t>
            </a:r>
            <a:r>
              <a:rPr lang="en-US">
                <a:solidFill>
                  <a:schemeClr val="accent2"/>
                </a:solidFill>
              </a:rPr>
              <a:t> 3</a:t>
            </a:r>
            <a:r>
              <a:rPr lang="en-US"/>
              <a:t>. Kể về việc em tặng đồ chơi cho các bạn nghèo. </a:t>
            </a:r>
            <a:r>
              <a:rPr lang="en-US">
                <a:solidFill>
                  <a:srgbClr val="FF0066"/>
                </a:solidFill>
              </a:rPr>
              <a:t>M</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heckerboard(across)">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checkerboard(across)">
                                      <p:cBhvr>
                                        <p:cTn id="12" dur="500"/>
                                        <p:tgtEl>
                                          <p:spTgt spid="5125"/>
                                        </p:tgtEl>
                                      </p:cBhvr>
                                    </p:animEffect>
                                  </p:childTnLst>
                                </p:cTn>
                              </p:par>
                              <p:par>
                                <p:cTn id="13" presetID="3" presetClass="exit" presetSubtype="10" fill="hold" grpId="1" nodeType="withEffect">
                                  <p:stCondLst>
                                    <p:cond delay="0"/>
                                  </p:stCondLst>
                                  <p:childTnLst>
                                    <p:animEffect transition="out" filter="blinds(horizontal)">
                                      <p:cBhvr>
                                        <p:cTn id="14" dur="500"/>
                                        <p:tgtEl>
                                          <p:spTgt spid="5124"/>
                                        </p:tgtEl>
                                      </p:cBhvr>
                                    </p:animEffect>
                                    <p:set>
                                      <p:cBhvr>
                                        <p:cTn id="15" dur="1" fill="hold">
                                          <p:stCondLst>
                                            <p:cond delay="499"/>
                                          </p:stCondLst>
                                        </p:cTn>
                                        <p:tgtEl>
                                          <p:spTgt spid="512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126"/>
                                        </p:tgtEl>
                                        <p:attrNameLst>
                                          <p:attrName>style.visibility</p:attrName>
                                        </p:attrNameLst>
                                      </p:cBhvr>
                                      <p:to>
                                        <p:strVal val="visible"/>
                                      </p:to>
                                    </p:set>
                                    <p:animEffect transition="in" filter="checkerboard(across)">
                                      <p:cBhvr>
                                        <p:cTn id="20" dur="500"/>
                                        <p:tgtEl>
                                          <p:spTgt spid="5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127"/>
                                        </p:tgtEl>
                                        <p:attrNameLst>
                                          <p:attrName>style.visibility</p:attrName>
                                        </p:attrNameLst>
                                      </p:cBhvr>
                                      <p:to>
                                        <p:strVal val="visible"/>
                                      </p:to>
                                    </p:set>
                                    <p:animEffect transition="in" filter="checkerboard(across)">
                                      <p:cBhvr>
                                        <p:cTn id="25" dur="500"/>
                                        <p:tgtEl>
                                          <p:spTgt spid="51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128"/>
                                        </p:tgtEl>
                                        <p:attrNameLst>
                                          <p:attrName>style.visibility</p:attrName>
                                        </p:attrNameLst>
                                      </p:cBhvr>
                                      <p:to>
                                        <p:strVal val="visible"/>
                                      </p:to>
                                    </p:set>
                                    <p:animEffect transition="in" filter="checkerboard(across)">
                                      <p:cBhvr>
                                        <p:cTn id="30"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4" grpId="1"/>
      <p:bldP spid="5125" grpId="0"/>
      <p:bldP spid="5126" grpId="0"/>
      <p:bldP spid="5127" grpId="0"/>
      <p:bldP spid="51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04800" y="2406650"/>
            <a:ext cx="8534400" cy="1555750"/>
          </a:xfrm>
          <a:prstGeom prst="rect">
            <a:avLst/>
          </a:prstGeom>
          <a:noFill/>
          <a:ln w="9525">
            <a:noFill/>
            <a:miter lim="800000"/>
            <a:headEnd/>
            <a:tailEnd/>
          </a:ln>
        </p:spPr>
        <p:txBody>
          <a:bodyPr>
            <a:spAutoFit/>
          </a:bodyPr>
          <a:lstStyle/>
          <a:p>
            <a:pPr>
              <a:spcBef>
                <a:spcPct val="50000"/>
              </a:spcBef>
            </a:pPr>
            <a:r>
              <a:rPr lang="en-US"/>
              <a:t>  *Học sinh nối tiếp nêu hướng xây dựng cốt truyện của mình.</a:t>
            </a:r>
          </a:p>
        </p:txBody>
      </p:sp>
      <p:sp>
        <p:nvSpPr>
          <p:cNvPr id="6149" name="Text Box 5"/>
          <p:cNvSpPr txBox="1">
            <a:spLocks noChangeArrowheads="1"/>
          </p:cNvSpPr>
          <p:nvPr/>
        </p:nvSpPr>
        <p:spPr bwMode="auto">
          <a:xfrm>
            <a:off x="1447800" y="381000"/>
            <a:ext cx="6172200" cy="833438"/>
          </a:xfrm>
          <a:prstGeom prst="rect">
            <a:avLst/>
          </a:prstGeom>
          <a:solidFill>
            <a:srgbClr val="FFFF66"/>
          </a:solidFill>
          <a:ln w="9525">
            <a:solidFill>
              <a:schemeClr val="bg1"/>
            </a:solidFill>
            <a:miter lim="800000"/>
            <a:headEnd/>
            <a:tailEnd/>
          </a:ln>
          <a:effectLst>
            <a:prstShdw prst="shdw13" dist="108509" dir="14966637">
              <a:srgbClr val="FF0066">
                <a:alpha val="50000"/>
              </a:srgbClr>
            </a:prstShdw>
          </a:effectLst>
        </p:spPr>
        <p:txBody>
          <a:bodyPr>
            <a:spAutoFit/>
          </a:bodyPr>
          <a:lstStyle/>
          <a:p>
            <a:pPr>
              <a:spcBef>
                <a:spcPct val="50000"/>
              </a:spcBef>
            </a:pPr>
            <a:r>
              <a:rPr lang="en-US"/>
              <a:t>      </a:t>
            </a:r>
            <a:r>
              <a:rPr lang="en-US">
                <a:solidFill>
                  <a:srgbClr val="FF0000"/>
                </a:solidFill>
              </a:rPr>
              <a:t>Thực hành kể</a:t>
            </a:r>
          </a:p>
        </p:txBody>
      </p:sp>
      <p:sp>
        <p:nvSpPr>
          <p:cNvPr id="6150" name="Text Box 6"/>
          <p:cNvSpPr txBox="1">
            <a:spLocks noChangeArrowheads="1"/>
          </p:cNvSpPr>
          <p:nvPr/>
        </p:nvSpPr>
        <p:spPr bwMode="auto">
          <a:xfrm>
            <a:off x="2133600" y="1905000"/>
            <a:ext cx="5029200" cy="823913"/>
          </a:xfrm>
          <a:prstGeom prst="rect">
            <a:avLst/>
          </a:prstGeom>
          <a:noFill/>
          <a:ln w="9525">
            <a:noFill/>
            <a:miter lim="800000"/>
            <a:headEnd/>
            <a:tailEnd/>
          </a:ln>
        </p:spPr>
        <p:txBody>
          <a:bodyPr>
            <a:spAutoFit/>
          </a:bodyPr>
          <a:lstStyle/>
          <a:p>
            <a:pPr>
              <a:spcBef>
                <a:spcPct val="50000"/>
              </a:spcBef>
            </a:pPr>
            <a:r>
              <a:rPr lang="en-US"/>
              <a:t> Kể theo nhóm 2</a:t>
            </a:r>
          </a:p>
        </p:txBody>
      </p:sp>
      <p:sp>
        <p:nvSpPr>
          <p:cNvPr id="6151" name="Text Box 7"/>
          <p:cNvSpPr txBox="1">
            <a:spLocks noChangeArrowheads="1"/>
          </p:cNvSpPr>
          <p:nvPr/>
        </p:nvSpPr>
        <p:spPr bwMode="auto">
          <a:xfrm>
            <a:off x="3200400" y="2286000"/>
            <a:ext cx="2819400" cy="823913"/>
          </a:xfrm>
          <a:prstGeom prst="rect">
            <a:avLst/>
          </a:prstGeom>
          <a:noFill/>
          <a:ln w="9525">
            <a:noFill/>
            <a:miter lim="800000"/>
            <a:headEnd/>
            <a:tailEnd/>
          </a:ln>
        </p:spPr>
        <p:txBody>
          <a:bodyPr>
            <a:spAutoFit/>
          </a:bodyPr>
          <a:lstStyle/>
          <a:p>
            <a:pPr>
              <a:spcBef>
                <a:spcPct val="50000"/>
              </a:spcBef>
            </a:pPr>
            <a:r>
              <a:rPr lang="en-US"/>
              <a:t>  </a:t>
            </a:r>
            <a:r>
              <a:rPr lang="en-US">
                <a:solidFill>
                  <a:srgbClr val="FF0000"/>
                </a:solidFill>
              </a:rPr>
              <a:t>Thi kể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1000" fill="hold"/>
                                        <p:tgtEl>
                                          <p:spTgt spid="6148"/>
                                        </p:tgtEl>
                                        <p:attrNameLst>
                                          <p:attrName>ppt_x</p:attrName>
                                        </p:attrNameLst>
                                      </p:cBhvr>
                                      <p:tavLst>
                                        <p:tav tm="0">
                                          <p:val>
                                            <p:strVal val="#ppt_x-.2"/>
                                          </p:val>
                                        </p:tav>
                                        <p:tav tm="100000">
                                          <p:val>
                                            <p:strVal val="#ppt_x"/>
                                          </p:val>
                                        </p:tav>
                                      </p:tavLst>
                                    </p:anim>
                                    <p:anim calcmode="lin" valueType="num">
                                      <p:cBhvr>
                                        <p:cTn id="8" dur="1000" fill="hold"/>
                                        <p:tgtEl>
                                          <p:spTgt spid="614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149"/>
                                        </p:tgtEl>
                                        <p:attrNameLst>
                                          <p:attrName>style.visibility</p:attrName>
                                        </p:attrNameLst>
                                      </p:cBhvr>
                                      <p:to>
                                        <p:strVal val="visible"/>
                                      </p:to>
                                    </p:set>
                                    <p:anim calcmode="discrete" valueType="clr">
                                      <p:cBhvr override="childStyle">
                                        <p:cTn id="14" dur="80"/>
                                        <p:tgtEl>
                                          <p:spTgt spid="614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49"/>
                                        </p:tgtEl>
                                        <p:attrNameLst>
                                          <p:attrName>fillcolor</p:attrName>
                                        </p:attrNameLst>
                                      </p:cBhvr>
                                      <p:tavLst>
                                        <p:tav tm="0">
                                          <p:val>
                                            <p:clrVal>
                                              <a:schemeClr val="accent2"/>
                                            </p:clrVal>
                                          </p:val>
                                        </p:tav>
                                        <p:tav tm="50000">
                                          <p:val>
                                            <p:clrVal>
                                              <a:schemeClr val="hlink"/>
                                            </p:clrVal>
                                          </p:val>
                                        </p:tav>
                                      </p:tavLst>
                                    </p:anim>
                                    <p:set>
                                      <p:cBhvr>
                                        <p:cTn id="16" dur="80"/>
                                        <p:tgtEl>
                                          <p:spTgt spid="6149"/>
                                        </p:tgtEl>
                                        <p:attrNameLst>
                                          <p:attrName>fill.type</p:attrName>
                                        </p:attrNameLst>
                                      </p:cBhvr>
                                      <p:to>
                                        <p:strVal val="solid"/>
                                      </p:to>
                                    </p:set>
                                  </p:childTnLst>
                                </p:cTn>
                              </p:par>
                              <p:par>
                                <p:cTn id="17" presetID="3" presetClass="exit" presetSubtype="10" fill="hold" grpId="1" nodeType="withEffect">
                                  <p:stCondLst>
                                    <p:cond delay="0"/>
                                  </p:stCondLst>
                                  <p:childTnLst>
                                    <p:animEffect transition="out" filter="blinds(horizontal)">
                                      <p:cBhvr>
                                        <p:cTn id="18" dur="500"/>
                                        <p:tgtEl>
                                          <p:spTgt spid="6148"/>
                                        </p:tgtEl>
                                      </p:cBhvr>
                                    </p:animEffect>
                                    <p:set>
                                      <p:cBhvr>
                                        <p:cTn id="19" dur="1" fill="hold">
                                          <p:stCondLst>
                                            <p:cond delay="499"/>
                                          </p:stCondLst>
                                        </p:cTn>
                                        <p:tgtEl>
                                          <p:spTgt spid="6148"/>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6150"/>
                                        </p:tgtEl>
                                        <p:attrNameLst>
                                          <p:attrName>style.visibility</p:attrName>
                                        </p:attrNameLst>
                                      </p:cBhvr>
                                      <p:to>
                                        <p:strVal val="visible"/>
                                      </p:to>
                                    </p:set>
                                    <p:animEffect transition="in" filter="checkerboard(across)">
                                      <p:cBhvr>
                                        <p:cTn id="24" dur="500"/>
                                        <p:tgtEl>
                                          <p:spTgt spid="615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151"/>
                                        </p:tgtEl>
                                        <p:attrNameLst>
                                          <p:attrName>style.visibility</p:attrName>
                                        </p:attrNameLst>
                                      </p:cBhvr>
                                      <p:to>
                                        <p:strVal val="visible"/>
                                      </p:to>
                                    </p:set>
                                    <p:animEffect transition="in" filter="checkerboard(across)">
                                      <p:cBhvr>
                                        <p:cTn id="29" dur="500"/>
                                        <p:tgtEl>
                                          <p:spTgt spid="6151"/>
                                        </p:tgtEl>
                                      </p:cBhvr>
                                    </p:animEffect>
                                  </p:childTnLst>
                                </p:cTn>
                              </p:par>
                              <p:par>
                                <p:cTn id="30" presetID="5" presetClass="exit" presetSubtype="10" fill="hold" grpId="1" nodeType="withEffect">
                                  <p:stCondLst>
                                    <p:cond delay="0"/>
                                  </p:stCondLst>
                                  <p:childTnLst>
                                    <p:animEffect transition="out" filter="checkerboard(across)">
                                      <p:cBhvr>
                                        <p:cTn id="31" dur="500"/>
                                        <p:tgtEl>
                                          <p:spTgt spid="6150"/>
                                        </p:tgtEl>
                                      </p:cBhvr>
                                    </p:animEffect>
                                    <p:set>
                                      <p:cBhvr>
                                        <p:cTn id="32" dur="1" fill="hold">
                                          <p:stCondLst>
                                            <p:cond delay="499"/>
                                          </p:stCondLst>
                                        </p:cTn>
                                        <p:tgtEl>
                                          <p:spTgt spid="61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8" grpId="1"/>
      <p:bldP spid="6149" grpId="0" animBg="1"/>
      <p:bldP spid="6150" grpId="0"/>
      <p:bldP spid="6150" grpId="1"/>
      <p:bldP spid="6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76200" y="177800"/>
            <a:ext cx="8915400" cy="6680200"/>
          </a:xfrm>
          <a:prstGeom prst="rect">
            <a:avLst/>
          </a:prstGeom>
          <a:solidFill>
            <a:srgbClr val="FFFF66"/>
          </a:solidFill>
          <a:ln w="9525">
            <a:noFill/>
            <a:miter lim="800000"/>
            <a:headEnd/>
            <a:tailEnd/>
          </a:ln>
        </p:spPr>
        <p:txBody>
          <a:bodyPr>
            <a:spAutoFit/>
          </a:bodyPr>
          <a:lstStyle/>
          <a:p>
            <a:pPr>
              <a:spcBef>
                <a:spcPct val="50000"/>
              </a:spcBef>
            </a:pPr>
            <a:r>
              <a:rPr lang="en-US"/>
              <a:t> *</a:t>
            </a:r>
            <a:r>
              <a:rPr lang="en-US" i="1" u="sng"/>
              <a:t>Ví dụ</a:t>
            </a:r>
            <a:r>
              <a:rPr lang="en-US"/>
              <a:t> : </a:t>
            </a:r>
          </a:p>
          <a:p>
            <a:pPr>
              <a:spcBef>
                <a:spcPct val="50000"/>
              </a:spcBef>
            </a:pPr>
            <a:r>
              <a:rPr lang="en-US"/>
              <a:t>  Em có nhiều thứ đồ chơi nhưng đồ chơi em thích nhất là con búp bê biết hát, biết bò, biết lắc người.</a:t>
            </a:r>
          </a:p>
          <a:p>
            <a:pPr>
              <a:spcBef>
                <a:spcPct val="50000"/>
              </a:spcBef>
            </a:pPr>
            <a:r>
              <a:rPr lang="en-US"/>
              <a:t>  Con búp bê ấy là món quà dì em đã kì công tìm chọn để tặng cho em vì em đã thực hiện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heckerboard(across)">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76200" y="239713"/>
            <a:ext cx="8915400" cy="6313487"/>
          </a:xfrm>
          <a:prstGeom prst="rect">
            <a:avLst/>
          </a:prstGeom>
          <a:solidFill>
            <a:srgbClr val="FFFF66"/>
          </a:solidFill>
          <a:ln w="9525">
            <a:noFill/>
            <a:miter lim="800000"/>
            <a:headEnd/>
            <a:tailEnd/>
          </a:ln>
        </p:spPr>
        <p:txBody>
          <a:bodyPr>
            <a:spAutoFit/>
          </a:bodyPr>
          <a:lstStyle/>
          <a:p>
            <a:pPr>
              <a:spcBef>
                <a:spcPct val="50000"/>
              </a:spcBef>
            </a:pPr>
            <a:r>
              <a:rPr lang="en-US"/>
              <a:t>được lời hứa với dì : trở thành học sinh đứng đầu lớp trong tháng vừa qua.</a:t>
            </a:r>
          </a:p>
          <a:p>
            <a:pPr>
              <a:spcBef>
                <a:spcPct val="50000"/>
              </a:spcBef>
            </a:pPr>
            <a:r>
              <a:rPr lang="en-US"/>
              <a:t>  Con búp bê này làm nhà em vui hẳn lên. Bố mẹ em, ông bà, ai cũng cười khi thấy con búp bê nhỏ bé, tóc hung, người bầu bĩnh lúc thì đứng lắc người hát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edge">
                                      <p:cBhvr>
                                        <p:cTn id="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52400" y="220663"/>
            <a:ext cx="8763000" cy="6313487"/>
          </a:xfrm>
          <a:prstGeom prst="rect">
            <a:avLst/>
          </a:prstGeom>
          <a:solidFill>
            <a:srgbClr val="FFFF66"/>
          </a:solidFill>
          <a:ln w="9525">
            <a:noFill/>
            <a:miter lim="800000"/>
            <a:headEnd/>
            <a:tailEnd/>
          </a:ln>
        </p:spPr>
        <p:txBody>
          <a:bodyPr>
            <a:spAutoFit/>
          </a:bodyPr>
          <a:lstStyle/>
          <a:p>
            <a:pPr>
              <a:spcBef>
                <a:spcPct val="50000"/>
              </a:spcBef>
            </a:pPr>
            <a:r>
              <a:rPr lang="en-US"/>
              <a:t>bài lam-bát-đa vui nhộn, lúc thì vừa hát vừa bò. Mọi người càng vui hơn khi thấy em trai mới 1 tuổi của em tròn mắt nhìn con búp bê biết cử động, định vồ lấy nó.</a:t>
            </a:r>
          </a:p>
          <a:p>
            <a:pPr>
              <a:spcBef>
                <a:spcPct val="50000"/>
              </a:spcBef>
            </a:pPr>
            <a:r>
              <a:rPr lang="en-US"/>
              <a:t>  Em giữ gìn búp bê rất cẩn thận. Mỗi lần chơi xong, em </a:t>
            </a:r>
          </a:p>
        </p:txBody>
      </p:sp>
      <p:sp>
        <p:nvSpPr>
          <p:cNvPr id="9221" name="Text Box 5"/>
          <p:cNvSpPr txBox="1">
            <a:spLocks noChangeArrowheads="1"/>
          </p:cNvSpPr>
          <p:nvPr/>
        </p:nvSpPr>
        <p:spPr bwMode="auto">
          <a:xfrm>
            <a:off x="152400" y="1446213"/>
            <a:ext cx="8839200" cy="2287587"/>
          </a:xfrm>
          <a:prstGeom prst="rect">
            <a:avLst/>
          </a:prstGeom>
          <a:solidFill>
            <a:srgbClr val="FFFF66"/>
          </a:solidFill>
          <a:ln w="9525">
            <a:noFill/>
            <a:miter lim="800000"/>
            <a:headEnd/>
            <a:tailEnd/>
          </a:ln>
        </p:spPr>
        <p:txBody>
          <a:bodyPr>
            <a:spAutoFit/>
          </a:bodyPr>
          <a:lstStyle/>
          <a:p>
            <a:pPr>
              <a:spcBef>
                <a:spcPct val="50000"/>
              </a:spcBef>
            </a:pPr>
            <a:r>
              <a:rPr lang="en-US"/>
              <a:t>Cất búp bê vào hộp hoặc bày trong tủ kính cho búp bê khỏi bị bụi bẩn đầu tóc, quần áo.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checkerboard(across)">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checkerboard(across)">
                                      <p:cBhvr>
                                        <p:cTn id="12" dur="500"/>
                                        <p:tgtEl>
                                          <p:spTgt spid="9221"/>
                                        </p:tgtEl>
                                      </p:cBhvr>
                                    </p:animEffect>
                                  </p:childTnLst>
                                </p:cTn>
                              </p:par>
                              <p:par>
                                <p:cTn id="13" presetID="3" presetClass="exit" presetSubtype="10" fill="hold" grpId="1" nodeType="withEffect">
                                  <p:stCondLst>
                                    <p:cond delay="0"/>
                                  </p:stCondLst>
                                  <p:childTnLst>
                                    <p:animEffect transition="out" filter="blinds(horizontal)">
                                      <p:cBhvr>
                                        <p:cTn id="14" dur="500"/>
                                        <p:tgtEl>
                                          <p:spTgt spid="9220"/>
                                        </p:tgtEl>
                                      </p:cBhvr>
                                    </p:animEffect>
                                    <p:set>
                                      <p:cBhvr>
                                        <p:cTn id="15" dur="1" fill="hold">
                                          <p:stCondLst>
                                            <p:cond delay="499"/>
                                          </p:stCondLst>
                                        </p:cTn>
                                        <p:tgtEl>
                                          <p:spTgt spid="92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0" grpId="1" animBg="1"/>
      <p:bldP spid="92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WordArt 4"/>
          <p:cNvSpPr>
            <a:spLocks noChangeArrowheads="1" noChangeShapeType="1" noTextEdit="1"/>
          </p:cNvSpPr>
          <p:nvPr/>
        </p:nvSpPr>
        <p:spPr bwMode="auto">
          <a:xfrm>
            <a:off x="609600" y="228600"/>
            <a:ext cx="3733800" cy="1447800"/>
          </a:xfrm>
          <a:prstGeom prst="rect">
            <a:avLst/>
          </a:prstGeom>
        </p:spPr>
        <p:txBody>
          <a:bodyPr wrap="none" fromWordArt="1">
            <a:prstTxWarp prst="textCurveUp">
              <a:avLst>
                <a:gd name="adj" fmla="val 45977"/>
              </a:avLst>
            </a:prstTxWarp>
            <a:scene3d>
              <a:camera prst="legacyPerspectiveBottom"/>
              <a:lightRig rig="legacyFlat3" dir="t"/>
            </a:scene3d>
            <a:sp3d extrusionH="121893000" prstMaterial="legacyMatte">
              <a:extrusionClr>
                <a:srgbClr val="FFFF66"/>
              </a:extrusionClr>
            </a:sp3d>
          </a:bodyPr>
          <a:lstStyle/>
          <a:p>
            <a:pPr algn="ctr"/>
            <a:r>
              <a:rPr lang="en-US" sz="3600" kern="10">
                <a:ln w="9525">
                  <a:round/>
                  <a:headEnd/>
                  <a:tailEnd/>
                </a:ln>
                <a:solidFill>
                  <a:srgbClr val="FF0000"/>
                </a:solidFill>
                <a:latin typeface="Arial"/>
                <a:cs typeface="Arial"/>
              </a:rPr>
              <a:t>Củng cố :</a:t>
            </a:r>
          </a:p>
        </p:txBody>
      </p:sp>
      <p:sp>
        <p:nvSpPr>
          <p:cNvPr id="10245" name="Text Box 5"/>
          <p:cNvSpPr txBox="1">
            <a:spLocks noChangeArrowheads="1"/>
          </p:cNvSpPr>
          <p:nvPr/>
        </p:nvSpPr>
        <p:spPr bwMode="auto">
          <a:xfrm>
            <a:off x="990600" y="3657600"/>
            <a:ext cx="7162800" cy="823913"/>
          </a:xfrm>
          <a:prstGeom prst="rect">
            <a:avLst/>
          </a:prstGeom>
          <a:noFill/>
          <a:ln w="9525">
            <a:noFill/>
            <a:miter lim="800000"/>
            <a:headEnd/>
            <a:tailEnd/>
          </a:ln>
        </p:spPr>
        <p:txBody>
          <a:bodyPr>
            <a:spAutoFit/>
          </a:bodyPr>
          <a:lstStyle/>
          <a:p>
            <a:pPr>
              <a:spcBef>
                <a:spcPct val="50000"/>
              </a:spcBef>
            </a:pPr>
            <a:r>
              <a:rPr lang="en-US"/>
              <a:t>Nhận xét , tuyên dương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checkerboard(across)">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0245"/>
                                        </p:tgtEl>
                                        <p:attrNameLst>
                                          <p:attrName>style.visibility</p:attrName>
                                        </p:attrNameLst>
                                      </p:cBhvr>
                                      <p:to>
                                        <p:strVal val="visible"/>
                                      </p:to>
                                    </p:set>
                                    <p:anim calcmode="discrete" valueType="clr">
                                      <p:cBhvr override="childStyle">
                                        <p:cTn id="12" dur="80"/>
                                        <p:tgtEl>
                                          <p:spTgt spid="1024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245"/>
                                        </p:tgtEl>
                                        <p:attrNameLst>
                                          <p:attrName>fillcolor</p:attrName>
                                        </p:attrNameLst>
                                      </p:cBhvr>
                                      <p:tavLst>
                                        <p:tav tm="0">
                                          <p:val>
                                            <p:clrVal>
                                              <a:schemeClr val="accent2"/>
                                            </p:clrVal>
                                          </p:val>
                                        </p:tav>
                                        <p:tav tm="50000">
                                          <p:val>
                                            <p:clrVal>
                                              <a:schemeClr val="hlink"/>
                                            </p:clrVal>
                                          </p:val>
                                        </p:tav>
                                      </p:tavLst>
                                    </p:anim>
                                    <p:set>
                                      <p:cBhvr>
                                        <p:cTn id="14" dur="80"/>
                                        <p:tgtEl>
                                          <p:spTgt spid="102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82</TotalTime>
  <Words>383</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Slide 1</vt:lpstr>
      <vt:lpstr>Slide 2</vt:lpstr>
      <vt:lpstr>Slide 3</vt:lpstr>
      <vt:lpstr>Slide 4</vt:lpstr>
      <vt:lpstr>Slide 5</vt:lpstr>
      <vt:lpstr>Slide 6</vt:lpstr>
      <vt:lpstr>Slide 7</vt:lpstr>
      <vt:lpstr>Slide 8</vt:lpstr>
      <vt:lpstr>Slide 9</vt:lpstr>
    </vt:vector>
  </TitlesOfParts>
  <Company>Thiên Long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Nguyễn Hoàng Phy</dc:creator>
  <cp:lastModifiedBy>CSTeam</cp:lastModifiedBy>
  <cp:revision>7</cp:revision>
  <dcterms:created xsi:type="dcterms:W3CDTF">2002-02-26T00:33:49Z</dcterms:created>
  <dcterms:modified xsi:type="dcterms:W3CDTF">2016-06-30T01:44:32Z</dcterms:modified>
</cp:coreProperties>
</file>